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5" r:id="rId3"/>
    <p:sldId id="258" r:id="rId4"/>
    <p:sldId id="260" r:id="rId5"/>
    <p:sldId id="267" r:id="rId6"/>
    <p:sldId id="270" r:id="rId7"/>
    <p:sldId id="271" r:id="rId8"/>
    <p:sldId id="268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66572-A369-2745-8D3D-FF3D2A3888EA}" v="127" dt="2024-05-08T08:10:16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/>
    <p:restoredTop sz="94668"/>
  </p:normalViewPr>
  <p:slideViewPr>
    <p:cSldViewPr snapToGrid="0">
      <p:cViewPr varScale="1">
        <p:scale>
          <a:sx n="105" d="100"/>
          <a:sy n="105" d="100"/>
        </p:scale>
        <p:origin x="10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6B2332-3A92-CD42-124B-D29963F69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9A26D9-B647-3CD7-E174-48C75392C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C800D5-BA9B-7AA2-93BE-AFE9A3B7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EBFAF8-5B7A-15FA-56BB-B57A388F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E9D928-5CDF-BA82-75E6-38A60E2E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2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716EA-19DD-5E00-12E7-469C42A6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385D92-1404-81B4-887B-DC3718576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B922F9-C6D4-F2B2-5BED-38AA1A9B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F42F5A-3FBF-AA2B-F1C7-D0600DA1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0F44F0-B170-9335-68FC-1EDC50F1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171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FC758E6-49D9-3DB8-9F90-4ACA35BFD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603365-F063-85A0-8FD5-F0F07CEFB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7C2B4B-778B-F9FE-C0FA-91F115D3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667BEF-8D23-A126-254D-396BD3F5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E17499-B16F-5AC8-D320-113448F2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51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213C3-B9E9-73FA-8693-038CA0EC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821E0C-3517-FE41-1031-0A9810DA5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EF720E-3057-D798-6352-04E705E8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330DD9-3CF5-C283-30B3-3FED7ABD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EA433F-3616-1AE1-EA27-B4008CFF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1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49E90-F5E3-4B7E-FBF7-D6F0D1B8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B9586C-274A-8269-4017-427EE3595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F7F6BC-5AC6-16A3-23B2-8C326D7B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751B2B-313E-934D-5051-5879B327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195D54-8403-F5EB-5497-3716CF3C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37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98AAA-5A36-958D-9FCF-AE5CFB5C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59C112-8E0E-D335-771B-82A270E2E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B97B3B6-FB99-FA93-19DB-1158192AE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C07427-267D-FF50-CE90-41124B4D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CD76F4-B66F-A53F-FC69-BFE2C3BB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E7F876-9C7F-C8CF-E01C-15739074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300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C27B2-AA79-D825-5933-B6B8DC48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FFD0F-A0D4-46E1-F472-745DBA15F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2C24599-FC79-2391-1283-CF6848ED9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C65E843-4DBA-879D-F8E6-896490C08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3227AB2-FF63-F044-CFBC-CCBD5F1C7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1ACF19A-8FF9-1D2F-C361-48658F0B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B87D708-1EB8-F8E1-8B96-859E3A8FF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6760D2C-4485-B551-7399-130342CC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49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7EC67-A9A8-EA20-8E1D-E9FA7A2B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B151766-8AFB-37D0-9650-1FE76A7F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B1961D-690E-5FB1-5AE5-4EEA0A0C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CFC9049-26BE-2CDB-659C-D80D09CA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3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0FDFA44-6718-4C85-2B8B-A378C64B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E9DB32-DE42-95AA-2476-1DCB9074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99A335-099F-2F75-F089-E2FCF823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96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3719F-1321-43AB-6C85-38E19A81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2FC446-BA52-9CE6-0A24-F306C3D04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3F7CA0-C5FC-172C-921E-CB23271F0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652F05-E7B6-7ED3-BFB9-160FEEB9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09C3EF-0921-F623-6B14-BF027C92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F400E1-6CC4-0F1B-93AE-797B1650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461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EA74BA-F9C7-EE9F-9798-9FC14463A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A610AE8-28D9-2FC5-5E9B-EDED3872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D78722-7653-804B-E476-BBF249AD4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4E56F0-7787-E2C0-EF8F-8F0D268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5A5C5B-707A-09DC-92E7-A0326F2C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17DA6C-FE46-BFB5-1E10-0B8BA205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056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50360E9-3AE4-B6F3-6B63-B16E9D8A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6623C7-2CAD-7444-B41D-EFACE31DB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B8407C-C7CF-0CA7-4931-91791145F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BAD75B-A3EC-134C-A765-ECE0FA8CBE61}" type="datetimeFigureOut">
              <a:rPr lang="nl-NL" smtClean="0"/>
              <a:t>14-06-2024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B7B63-8933-DB5A-3881-AC1DAF4D8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2E1A19-5BB7-9750-CA64-81FCC7E24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D03196-1D7F-D748-B485-96EB119AE8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49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309973">
            <a:off x="-4011425" y="-5209406"/>
            <a:ext cx="22474825" cy="14588122"/>
            <a:chOff x="0" y="0"/>
            <a:chExt cx="3130550" cy="20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2032000"/>
            </a:xfrm>
            <a:custGeom>
              <a:avLst/>
              <a:gdLst/>
              <a:ahLst/>
              <a:cxnLst/>
              <a:rect l="l" t="t" r="r" b="b"/>
              <a:pathLst>
                <a:path w="3130550" h="2032000">
                  <a:moveTo>
                    <a:pt x="0" y="387350"/>
                  </a:moveTo>
                  <a:lnTo>
                    <a:pt x="0" y="2032000"/>
                  </a:lnTo>
                  <a:lnTo>
                    <a:pt x="3130550" y="20320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9680"/>
            </a:solidFill>
          </p:spPr>
          <p:txBody>
            <a:bodyPr/>
            <a:lstStyle/>
            <a:p>
              <a:endParaRPr lang="nl-NL" sz="1200"/>
            </a:p>
          </p:txBody>
        </p:sp>
      </p:grpSp>
      <p:sp>
        <p:nvSpPr>
          <p:cNvPr id="4" name="Freeform 4"/>
          <p:cNvSpPr/>
          <p:nvPr/>
        </p:nvSpPr>
        <p:spPr>
          <a:xfrm>
            <a:off x="3071845" y="2313125"/>
            <a:ext cx="6048310" cy="1545747"/>
          </a:xfrm>
          <a:custGeom>
            <a:avLst/>
            <a:gdLst/>
            <a:ahLst/>
            <a:cxnLst/>
            <a:rect l="l" t="t" r="r" b="b"/>
            <a:pathLst>
              <a:path w="9072465" h="2318621">
                <a:moveTo>
                  <a:pt x="0" y="0"/>
                </a:moveTo>
                <a:lnTo>
                  <a:pt x="9072466" y="0"/>
                </a:lnTo>
                <a:lnTo>
                  <a:pt x="9072466" y="2318621"/>
                </a:lnTo>
                <a:lnTo>
                  <a:pt x="0" y="2318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5" name="TextBox 5"/>
          <p:cNvSpPr txBox="1"/>
          <p:nvPr/>
        </p:nvSpPr>
        <p:spPr>
          <a:xfrm>
            <a:off x="3370974" y="3903322"/>
            <a:ext cx="5450053" cy="249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9"/>
              </a:lnSpc>
            </a:pPr>
            <a:r>
              <a:rPr lang="en-US" sz="1968" spc="157">
                <a:solidFill>
                  <a:srgbClr val="FFFFFF"/>
                </a:solidFill>
                <a:latin typeface="Brevier 1 Bold"/>
              </a:rPr>
              <a:t>sharpen your skills, shape the future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802274" cy="6948632"/>
            <a:chOff x="0" y="0"/>
            <a:chExt cx="11173957" cy="1525585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87" r="42382"/>
            <a:stretch>
              <a:fillRect/>
            </a:stretch>
          </p:blipFill>
          <p:spPr>
            <a:xfrm>
              <a:off x="0" y="0"/>
              <a:ext cx="11173957" cy="15255858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164736" y="1810947"/>
            <a:ext cx="5516585" cy="61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4"/>
              </a:lnSpc>
            </a:pPr>
            <a:r>
              <a:rPr lang="en-US" sz="5400" b="1" spc="-105" dirty="0" err="1">
                <a:solidFill>
                  <a:srgbClr val="090909"/>
                </a:solidFill>
              </a:rPr>
              <a:t>Introductie</a:t>
            </a:r>
            <a:r>
              <a:rPr lang="en-US" sz="3896" spc="-105" dirty="0">
                <a:solidFill>
                  <a:srgbClr val="090909"/>
                </a:solidFill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64736" y="3540628"/>
            <a:ext cx="5516585" cy="2090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809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IQonIQ</a:t>
            </a:r>
            <a:r>
              <a:rPr lang="en-US" sz="2000" dirty="0"/>
              <a:t> is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bedrijvencluster</a:t>
            </a:r>
            <a:r>
              <a:rPr lang="en-US" sz="2000" dirty="0"/>
              <a:t> van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hightech</a:t>
            </a:r>
            <a:r>
              <a:rPr lang="en-US" sz="2000" dirty="0"/>
              <a:t>-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maakbedrijven</a:t>
            </a:r>
            <a:r>
              <a:rPr lang="en-US" sz="2000" dirty="0"/>
              <a:t>.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plek</a:t>
            </a:r>
            <a:r>
              <a:rPr lang="en-US" sz="2000" dirty="0"/>
              <a:t> </a:t>
            </a:r>
            <a:r>
              <a:rPr lang="en-US" sz="2000" dirty="0" err="1"/>
              <a:t>waar</a:t>
            </a:r>
            <a:r>
              <a:rPr lang="en-US" sz="2000" dirty="0"/>
              <a:t> </a:t>
            </a:r>
            <a:r>
              <a:rPr lang="en-US" sz="2000" dirty="0" err="1"/>
              <a:t>studenten</a:t>
            </a:r>
            <a:r>
              <a:rPr lang="en-US" sz="2000" dirty="0"/>
              <a:t>, (</a:t>
            </a:r>
            <a:r>
              <a:rPr lang="en-US" sz="2000" dirty="0" err="1"/>
              <a:t>nieuwe</a:t>
            </a:r>
            <a:r>
              <a:rPr lang="en-US" sz="2000" dirty="0"/>
              <a:t>) </a:t>
            </a:r>
            <a:r>
              <a:rPr lang="en-US" sz="2000" dirty="0" err="1"/>
              <a:t>medewerkers</a:t>
            </a:r>
            <a:r>
              <a:rPr lang="en-US" sz="2000" dirty="0"/>
              <a:t>, </a:t>
            </a:r>
            <a:r>
              <a:rPr lang="en-US" sz="2000" dirty="0" err="1"/>
              <a:t>overheid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kennisinstellingen</a:t>
            </a:r>
            <a:r>
              <a:rPr lang="en-US" sz="2000" dirty="0"/>
              <a:t> </a:t>
            </a:r>
            <a:r>
              <a:rPr lang="en-US" sz="2000" dirty="0" err="1"/>
              <a:t>elkaar</a:t>
            </a:r>
            <a:r>
              <a:rPr lang="en-US" sz="2000" dirty="0"/>
              <a:t> </a:t>
            </a:r>
            <a:r>
              <a:rPr lang="en-US" sz="2000" dirty="0" err="1"/>
              <a:t>ontmoeten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krachten</a:t>
            </a:r>
            <a:r>
              <a:rPr lang="en-US" sz="2000" dirty="0"/>
              <a:t> </a:t>
            </a:r>
            <a:r>
              <a:rPr lang="en-US" sz="2000" dirty="0" err="1"/>
              <a:t>bundelen</a:t>
            </a:r>
            <a:r>
              <a:rPr lang="en-US" sz="2000" dirty="0"/>
              <a:t> </a:t>
            </a:r>
          </a:p>
          <a:p>
            <a:pPr>
              <a:lnSpc>
                <a:spcPts val="1809"/>
              </a:lnSpc>
            </a:pPr>
            <a:endParaRPr lang="en-US" sz="2000" dirty="0"/>
          </a:p>
          <a:p>
            <a:pPr marL="285750" indent="-285750">
              <a:lnSpc>
                <a:spcPts val="1809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Gevestigd</a:t>
            </a:r>
            <a:r>
              <a:rPr lang="en-US" sz="2000" dirty="0"/>
              <a:t> in </a:t>
            </a:r>
            <a:r>
              <a:rPr lang="en-US" sz="2000" dirty="0" err="1"/>
              <a:t>Noordoost</a:t>
            </a:r>
            <a:r>
              <a:rPr lang="en-US" sz="2000" dirty="0"/>
              <a:t>-Nederland</a:t>
            </a:r>
          </a:p>
          <a:p>
            <a:pPr>
              <a:lnSpc>
                <a:spcPts val="1809"/>
              </a:lnSpc>
            </a:pPr>
            <a:endParaRPr lang="en-US" sz="2000" dirty="0"/>
          </a:p>
          <a:p>
            <a:pPr marL="285750" indent="-285750">
              <a:lnSpc>
                <a:spcPts val="1809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Tientallen</a:t>
            </a:r>
            <a:r>
              <a:rPr lang="en-US" sz="2000" dirty="0"/>
              <a:t> </a:t>
            </a:r>
            <a:r>
              <a:rPr lang="en-US" sz="2000" dirty="0" err="1"/>
              <a:t>aangesloten</a:t>
            </a:r>
            <a:r>
              <a:rPr lang="en-US" sz="2000" dirty="0"/>
              <a:t> </a:t>
            </a:r>
            <a:r>
              <a:rPr lang="en-US" sz="2000" dirty="0" err="1"/>
              <a:t>maakbedrijve</a:t>
            </a:r>
            <a:r>
              <a:rPr lang="en-US" sz="2000" dirty="0" err="1">
                <a:solidFill>
                  <a:srgbClr val="5D5D5D"/>
                </a:solidFill>
              </a:rPr>
              <a:t>n</a:t>
            </a:r>
            <a:r>
              <a:rPr lang="en-US" sz="2000" dirty="0">
                <a:solidFill>
                  <a:srgbClr val="5D5D5D"/>
                </a:solidFill>
              </a:rPr>
              <a:t>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4867348"/>
            <a:ext cx="4651535" cy="2081284"/>
            <a:chOff x="0" y="0"/>
            <a:chExt cx="11104445" cy="49685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04445" cy="4968577"/>
            </a:xfrm>
            <a:custGeom>
              <a:avLst/>
              <a:gdLst/>
              <a:ahLst/>
              <a:cxnLst/>
              <a:rect l="l" t="t" r="r" b="b"/>
              <a:pathLst>
                <a:path w="11104445" h="4968577">
                  <a:moveTo>
                    <a:pt x="11104445" y="4968577"/>
                  </a:moveTo>
                  <a:lnTo>
                    <a:pt x="0" y="4968577"/>
                  </a:lnTo>
                  <a:lnTo>
                    <a:pt x="0" y="0"/>
                  </a:lnTo>
                  <a:lnTo>
                    <a:pt x="11104445" y="4968577"/>
                  </a:lnTo>
                  <a:close/>
                </a:path>
              </a:pathLst>
            </a:custGeom>
            <a:solidFill>
              <a:srgbClr val="009680"/>
            </a:solidFill>
          </p:spPr>
          <p:txBody>
            <a:bodyPr/>
            <a:lstStyle/>
            <a:p>
              <a:endParaRPr lang="nl-NL" sz="12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77018" y="6186944"/>
            <a:ext cx="818017" cy="203566"/>
          </a:xfrm>
          <a:custGeom>
            <a:avLst/>
            <a:gdLst/>
            <a:ahLst/>
            <a:cxnLst/>
            <a:rect l="l" t="t" r="r" b="b"/>
            <a:pathLst>
              <a:path w="1227026" h="313587">
                <a:moveTo>
                  <a:pt x="0" y="0"/>
                </a:moveTo>
                <a:lnTo>
                  <a:pt x="1227026" y="0"/>
                </a:lnTo>
                <a:lnTo>
                  <a:pt x="1227026" y="313587"/>
                </a:lnTo>
                <a:lnTo>
                  <a:pt x="0" y="313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6080" y="3077675"/>
            <a:ext cx="371440" cy="37144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80">
                <a:alpha val="9804"/>
              </a:srgbClr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12547" y="3077675"/>
            <a:ext cx="371440" cy="3714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80">
                <a:alpha val="9804"/>
              </a:srgbClr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07175" y="3077675"/>
            <a:ext cx="371440" cy="3714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80">
                <a:alpha val="9804"/>
              </a:srgbClr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6621778" y="1571"/>
            <a:ext cx="5570222" cy="2854708"/>
            <a:chOff x="0" y="0"/>
            <a:chExt cx="11206661" cy="63037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06662" cy="6303747"/>
            </a:xfrm>
            <a:custGeom>
              <a:avLst/>
              <a:gdLst/>
              <a:ahLst/>
              <a:cxnLst/>
              <a:rect l="l" t="t" r="r" b="b"/>
              <a:pathLst>
                <a:path w="11206662" h="6303747">
                  <a:moveTo>
                    <a:pt x="11206662" y="6303747"/>
                  </a:moveTo>
                  <a:lnTo>
                    <a:pt x="0" y="6303747"/>
                  </a:lnTo>
                  <a:lnTo>
                    <a:pt x="0" y="0"/>
                  </a:lnTo>
                  <a:lnTo>
                    <a:pt x="11206662" y="6303747"/>
                  </a:lnTo>
                  <a:close/>
                </a:path>
              </a:pathLst>
            </a:custGeom>
            <a:solidFill>
              <a:srgbClr val="009680"/>
            </a:solidFill>
          </p:spPr>
          <p:txBody>
            <a:bodyPr/>
            <a:lstStyle/>
            <a:p>
              <a:endParaRPr lang="nl-NL"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26081" y="1309469"/>
            <a:ext cx="557022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2"/>
              </a:lnSpc>
            </a:pPr>
            <a:r>
              <a:rPr lang="en-US" sz="5400" b="1" dirty="0" err="1">
                <a:solidFill>
                  <a:srgbClr val="090909"/>
                </a:solidFill>
                <a:latin typeface="Brevier 1 Bold"/>
              </a:rPr>
              <a:t>Pijlers</a:t>
            </a:r>
            <a:r>
              <a:rPr lang="en-US" sz="6067" b="1" dirty="0">
                <a:solidFill>
                  <a:srgbClr val="090909"/>
                </a:solidFill>
                <a:latin typeface="Brevier 1 Bold"/>
              </a:rPr>
              <a:t> </a:t>
            </a:r>
            <a:endParaRPr lang="en-US" sz="6088" b="1" dirty="0">
              <a:solidFill>
                <a:srgbClr val="090909"/>
              </a:solidFill>
              <a:latin typeface="Brevier 1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26081" y="3609691"/>
            <a:ext cx="2611812" cy="1736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dirty="0">
                <a:solidFill>
                  <a:srgbClr val="5D5D5D"/>
                </a:solidFill>
                <a:latin typeface="Clear Sans"/>
              </a:rPr>
              <a:t>Als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onafhankelijk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verbindingspartner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aantrekken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,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ontwikkelen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verbinden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van talent door het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creëren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van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toegevoegde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waarde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voor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de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IQonIQ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bedrijven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haar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partners (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oa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.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Kennisinstellingen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).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Creëren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van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magneetfunctie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12547" y="3609691"/>
            <a:ext cx="2720111" cy="1954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Verhoging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van de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productiviteit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is het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antwoord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op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financieel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gezonde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toekomst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.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Productiviteitsverhoging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kan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bereikt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worden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door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digitalisering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ook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automatisering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robotisering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.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Deze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digitale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transformatie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vraagt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tegelijkertijd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hoge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cybersecurity-Eisen.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Collectief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leren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delen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best-practices.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07177" y="3609691"/>
            <a:ext cx="2720112" cy="2172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Stevige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branding van de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regio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als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groene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regio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met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aantrekkelijke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(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maak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)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bedrijven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die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producten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maken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die we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iedere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dag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gebruiken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of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tegenkomen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, is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belangrijke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randvoorwaarde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voor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het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aantrekken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van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nieuwe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instroom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behoud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ontwikkeling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van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bestaande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medewerkers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bij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aangesloten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IQonIQ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 </a:t>
            </a:r>
            <a:r>
              <a:rPr lang="en-US" sz="1400" dirty="0" err="1">
                <a:solidFill>
                  <a:srgbClr val="5D5D5D"/>
                </a:solidFill>
                <a:latin typeface="Clear Sans"/>
              </a:rPr>
              <a:t>bedrijven</a:t>
            </a:r>
            <a:r>
              <a:rPr lang="en-US" sz="1400" dirty="0">
                <a:solidFill>
                  <a:srgbClr val="5D5D5D"/>
                </a:solidFill>
                <a:latin typeface="Clear Sans"/>
              </a:rPr>
              <a:t>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51123" y="3118991"/>
            <a:ext cx="1870676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835" b="1" dirty="0">
                <a:solidFill>
                  <a:srgbClr val="090909"/>
                </a:solidFill>
                <a:latin typeface="Clear Sans Bold"/>
              </a:rPr>
              <a:t>Talent in de </a:t>
            </a:r>
            <a:r>
              <a:rPr lang="en-US" sz="1835" b="1" dirty="0" err="1">
                <a:solidFill>
                  <a:srgbClr val="090909"/>
                </a:solidFill>
                <a:latin typeface="Clear Sans Bold"/>
              </a:rPr>
              <a:t>regio</a:t>
            </a:r>
            <a:r>
              <a:rPr lang="en-US" sz="1835" b="1" dirty="0">
                <a:solidFill>
                  <a:srgbClr val="090909"/>
                </a:solidFill>
                <a:latin typeface="Clear Sans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26832" y="3118991"/>
            <a:ext cx="2205826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835" b="1" dirty="0">
                <a:solidFill>
                  <a:srgbClr val="090909"/>
                </a:solidFill>
                <a:latin typeface="Clear Sans Bold"/>
              </a:rPr>
              <a:t>Smart Industry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09820" y="3123605"/>
            <a:ext cx="1848832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835" b="1" dirty="0">
                <a:solidFill>
                  <a:srgbClr val="090909"/>
                </a:solidFill>
                <a:latin typeface="Clear Sans Bold"/>
              </a:rPr>
              <a:t>Branding</a:t>
            </a:r>
            <a:r>
              <a:rPr lang="en-US" sz="1835" dirty="0">
                <a:solidFill>
                  <a:srgbClr val="090909"/>
                </a:solidFill>
                <a:latin typeface="Clear Sans Bold"/>
              </a:rPr>
              <a:t>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89650" y="3191514"/>
            <a:ext cx="244301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066">
                <a:solidFill>
                  <a:srgbClr val="009680"/>
                </a:solidFill>
                <a:latin typeface="Clear Sans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48808" y="3191514"/>
            <a:ext cx="298921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066">
                <a:solidFill>
                  <a:srgbClr val="009680"/>
                </a:solidFill>
                <a:latin typeface="Clear Sans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95601" y="3191514"/>
            <a:ext cx="19459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066">
                <a:solidFill>
                  <a:srgbClr val="009680"/>
                </a:solidFill>
                <a:latin typeface="Clear Sans Bold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9781" y="1132259"/>
            <a:ext cx="4236515" cy="745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97"/>
              </a:lnSpc>
            </a:pPr>
            <a:r>
              <a:rPr lang="en-US" sz="5400" b="1" dirty="0">
                <a:solidFill>
                  <a:srgbClr val="090909"/>
                </a:solidFill>
                <a:latin typeface="Brevier 1 Bold"/>
              </a:rPr>
              <a:t>IQ Stage BLVD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1486" y="2824123"/>
            <a:ext cx="4901094" cy="2414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ts val="16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Studenten</a:t>
            </a:r>
            <a:r>
              <a:rPr lang="en-US" sz="2000" dirty="0"/>
              <a:t> </a:t>
            </a:r>
            <a:r>
              <a:rPr lang="en-US" sz="2000" dirty="0" err="1"/>
              <a:t>koppelen</a:t>
            </a:r>
            <a:r>
              <a:rPr lang="en-US" sz="2000" dirty="0"/>
              <a:t> </a:t>
            </a:r>
            <a:r>
              <a:rPr lang="en-US" sz="2000" dirty="0" err="1"/>
              <a:t>dm.v</a:t>
            </a:r>
            <a:r>
              <a:rPr lang="en-US" sz="2000" dirty="0"/>
              <a:t>. </a:t>
            </a:r>
            <a:r>
              <a:rPr lang="en-US" sz="2000" dirty="0" err="1"/>
              <a:t>stageopdrachten</a:t>
            </a:r>
            <a:r>
              <a:rPr lang="en-US" sz="2000" dirty="0"/>
              <a:t> </a:t>
            </a:r>
            <a:r>
              <a:rPr lang="en-US" sz="2000" dirty="0" err="1"/>
              <a:t>aan</a:t>
            </a:r>
            <a:r>
              <a:rPr lang="en-US" sz="2000" dirty="0"/>
              <a:t> </a:t>
            </a:r>
            <a:r>
              <a:rPr lang="en-US" sz="2000" dirty="0" err="1"/>
              <a:t>bedrijven</a:t>
            </a:r>
            <a:r>
              <a:rPr lang="en-US" sz="2000" dirty="0"/>
              <a:t> </a:t>
            </a:r>
          </a:p>
          <a:p>
            <a:pPr>
              <a:lnSpc>
                <a:spcPts val="1680"/>
              </a:lnSpc>
              <a:spcBef>
                <a:spcPct val="0"/>
              </a:spcBef>
            </a:pPr>
            <a:endParaRPr lang="en-US" sz="2000" dirty="0"/>
          </a:p>
          <a:p>
            <a:pPr marL="171450" indent="-171450">
              <a:lnSpc>
                <a:spcPts val="16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Op-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uitbouwen</a:t>
            </a:r>
            <a:r>
              <a:rPr lang="en-US" sz="2000" dirty="0"/>
              <a:t> van </a:t>
            </a:r>
            <a:r>
              <a:rPr lang="en-US" sz="2000" dirty="0" err="1"/>
              <a:t>een</a:t>
            </a:r>
            <a:r>
              <a:rPr lang="en-US" sz="2000" dirty="0"/>
              <a:t> student community</a:t>
            </a:r>
          </a:p>
          <a:p>
            <a:pPr>
              <a:lnSpc>
                <a:spcPts val="1680"/>
              </a:lnSpc>
              <a:spcBef>
                <a:spcPct val="0"/>
              </a:spcBef>
            </a:pPr>
            <a:endParaRPr lang="en-US" sz="2000" dirty="0"/>
          </a:p>
          <a:p>
            <a:pPr marL="171450" indent="-171450">
              <a:lnSpc>
                <a:spcPts val="16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Investeren</a:t>
            </a:r>
            <a:r>
              <a:rPr lang="en-US" sz="2000" dirty="0"/>
              <a:t> in </a:t>
            </a:r>
            <a:r>
              <a:rPr lang="en-US" sz="2000" dirty="0" err="1"/>
              <a:t>toekomstig</a:t>
            </a:r>
            <a:r>
              <a:rPr lang="en-US" sz="2000" dirty="0"/>
              <a:t> talent door </a:t>
            </a:r>
            <a:r>
              <a:rPr lang="en-US" sz="2000" dirty="0" err="1"/>
              <a:t>studenten</a:t>
            </a:r>
            <a:r>
              <a:rPr lang="en-US" sz="2000" dirty="0"/>
              <a:t> </a:t>
            </a:r>
            <a:r>
              <a:rPr lang="en-US" sz="2000" dirty="0" err="1"/>
              <a:t>tijdens</a:t>
            </a:r>
            <a:r>
              <a:rPr lang="en-US" sz="2000" dirty="0"/>
              <a:t> de </a:t>
            </a:r>
            <a:r>
              <a:rPr lang="en-US" sz="2000" dirty="0" err="1"/>
              <a:t>stageperiode</a:t>
            </a:r>
            <a:r>
              <a:rPr lang="en-US" sz="2000" dirty="0"/>
              <a:t> </a:t>
            </a:r>
            <a:r>
              <a:rPr lang="en-US" sz="2000" dirty="0" err="1"/>
              <a:t>een</a:t>
            </a:r>
            <a:r>
              <a:rPr lang="en-US" sz="2000" dirty="0"/>
              <a:t> extra </a:t>
            </a:r>
            <a:r>
              <a:rPr lang="en-US" sz="2000" dirty="0" err="1"/>
              <a:t>programma</a:t>
            </a:r>
            <a:r>
              <a:rPr lang="en-US" sz="2000" dirty="0"/>
              <a:t> </a:t>
            </a:r>
            <a:r>
              <a:rPr lang="en-US" sz="2000" dirty="0" err="1"/>
              <a:t>aan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bieden</a:t>
            </a:r>
            <a:r>
              <a:rPr lang="en-US" sz="2000" dirty="0"/>
              <a:t> </a:t>
            </a:r>
          </a:p>
          <a:p>
            <a:pPr>
              <a:lnSpc>
                <a:spcPts val="1680"/>
              </a:lnSpc>
              <a:spcBef>
                <a:spcPct val="0"/>
              </a:spcBef>
            </a:pPr>
            <a:endParaRPr lang="en-US" sz="2000" dirty="0"/>
          </a:p>
          <a:p>
            <a:pPr marL="171450" indent="-171450">
              <a:lnSpc>
                <a:spcPts val="16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Instroom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IQonIQ</a:t>
            </a:r>
            <a:r>
              <a:rPr lang="en-US" sz="2000" dirty="0"/>
              <a:t> Skills Program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5432881"/>
            <a:ext cx="2592389" cy="1461226"/>
            <a:chOff x="0" y="0"/>
            <a:chExt cx="11247632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47632" cy="6339840"/>
            </a:xfrm>
            <a:custGeom>
              <a:avLst/>
              <a:gdLst/>
              <a:ahLst/>
              <a:cxnLst/>
              <a:rect l="l" t="t" r="r" b="b"/>
              <a:pathLst>
                <a:path w="11247632" h="6339840">
                  <a:moveTo>
                    <a:pt x="11247632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11247632" y="6339840"/>
                  </a:lnTo>
                  <a:close/>
                </a:path>
              </a:pathLst>
            </a:custGeom>
            <a:solidFill>
              <a:srgbClr val="009680"/>
            </a:solidFill>
          </p:spPr>
          <p:txBody>
            <a:bodyPr/>
            <a:lstStyle/>
            <a:p>
              <a:endParaRPr lang="nl-NL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83740" y="5513124"/>
            <a:ext cx="349794" cy="312582"/>
            <a:chOff x="76200" y="-54837"/>
            <a:chExt cx="765434" cy="812800"/>
          </a:xfrm>
        </p:grpSpPr>
        <p:sp>
          <p:nvSpPr>
            <p:cNvPr id="11" name="Freeform 11"/>
            <p:cNvSpPr/>
            <p:nvPr/>
          </p:nvSpPr>
          <p:spPr>
            <a:xfrm>
              <a:off x="192857" y="-54837"/>
              <a:ext cx="648777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3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1</a:t>
              </a:r>
              <a:r>
                <a:rPr lang="nl-NL" sz="1200" dirty="0"/>
                <a:t> </a:t>
              </a:r>
              <a:endParaRPr lang="nl-NL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9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04477" y="2058056"/>
            <a:ext cx="375787" cy="305581"/>
            <a:chOff x="2" y="38097"/>
            <a:chExt cx="736598" cy="778298"/>
          </a:xfrm>
        </p:grpSpPr>
        <p:sp>
          <p:nvSpPr>
            <p:cNvPr id="14" name="Freeform 14"/>
            <p:cNvSpPr/>
            <p:nvPr/>
          </p:nvSpPr>
          <p:spPr>
            <a:xfrm>
              <a:off x="2" y="38097"/>
              <a:ext cx="660401" cy="77829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29901" y="4291800"/>
            <a:ext cx="37144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066">
                <a:solidFill>
                  <a:srgbClr val="FAF9FB"/>
                </a:solidFill>
                <a:latin typeface="Clear Sans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57232" y="2413730"/>
            <a:ext cx="37144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066" dirty="0">
                <a:solidFill>
                  <a:srgbClr val="FFFFFF"/>
                </a:solidFill>
                <a:latin typeface="Clear Sans Bold"/>
              </a:rPr>
              <a:t>3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698020" y="1141745"/>
            <a:ext cx="371440" cy="37144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nl-NL" sz="1200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698020" y="1250521"/>
            <a:ext cx="37144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066" dirty="0">
                <a:solidFill>
                  <a:srgbClr val="090909"/>
                </a:solidFill>
                <a:latin typeface="Clear Sans Bold"/>
              </a:rPr>
              <a:t>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610198" y="6064871"/>
            <a:ext cx="371440" cy="37144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00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nl-NL" sz="1200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618433" y="6173647"/>
            <a:ext cx="37144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066" dirty="0">
                <a:solidFill>
                  <a:srgbClr val="FFF000"/>
                </a:solidFill>
                <a:latin typeface="Clear Sans Bold"/>
              </a:rPr>
              <a:t>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43108D-5532-B3E4-E4C5-C414B16AC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41" y="1789112"/>
            <a:ext cx="3117012" cy="20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09DAA1-8BF9-56E5-51AE-6C129098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312" y="1345397"/>
            <a:ext cx="2347212" cy="17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8">
            <a:extLst>
              <a:ext uri="{FF2B5EF4-FFF2-40B4-BE49-F238E27FC236}">
                <a16:creationId xmlns:a16="http://schemas.microsoft.com/office/drawing/2014/main" id="{1D1D13A6-981C-AFFD-1D47-4157BB82EC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3" name="Afbeelding 32" descr="Afbeelding met kleding, Menselijk gezicht, persoon, person&#10;&#10;Automatisch gegenereerde beschrijving">
            <a:extLst>
              <a:ext uri="{FF2B5EF4-FFF2-40B4-BE49-F238E27FC236}">
                <a16:creationId xmlns:a16="http://schemas.microsoft.com/office/drawing/2014/main" id="{A2B4B04B-886B-B947-6CA9-9060AF90A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512" y="3276600"/>
            <a:ext cx="2641175" cy="2649429"/>
          </a:xfrm>
          <a:prstGeom prst="rect">
            <a:avLst/>
          </a:prstGeom>
        </p:spPr>
      </p:pic>
      <p:pic>
        <p:nvPicPr>
          <p:cNvPr id="4" name="Afbeelding 3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DC89DDDF-2F8D-CA04-34D5-ABFE8DDE9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065" y="4027883"/>
            <a:ext cx="2329430" cy="13669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C3220-46C3-46B2-C654-B408F889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3691"/>
            <a:ext cx="5190846" cy="1716553"/>
          </a:xfrm>
        </p:spPr>
        <p:txBody>
          <a:bodyPr>
            <a:normAutofit/>
          </a:bodyPr>
          <a:lstStyle/>
          <a:p>
            <a:r>
              <a:rPr lang="nl-NL" sz="5400" b="1" dirty="0"/>
              <a:t>IQ Skills Program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A14D68-3F21-F496-B4AF-3FB9E1E0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2334474"/>
            <a:ext cx="5824728" cy="376983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000" dirty="0"/>
              <a:t>Speciaal ontwikkeld voor medewerkers van deelnemende bedrijven aan IQ</a:t>
            </a:r>
          </a:p>
          <a:p>
            <a:pPr>
              <a:lnSpc>
                <a:spcPct val="100000"/>
              </a:lnSpc>
            </a:pPr>
            <a:r>
              <a:rPr lang="nl-NL" sz="2000" dirty="0" err="1"/>
              <a:t>Traineeship</a:t>
            </a:r>
            <a:r>
              <a:rPr lang="nl-NL" sz="2000" dirty="0"/>
              <a:t> gebruikmakend van het unieke platform van </a:t>
            </a:r>
            <a:r>
              <a:rPr lang="nl-NL" sz="2000" dirty="0" err="1"/>
              <a:t>IQonIQ</a:t>
            </a:r>
            <a:endParaRPr lang="nl-NL" sz="2000" dirty="0"/>
          </a:p>
          <a:p>
            <a:pPr>
              <a:lnSpc>
                <a:spcPct val="100000"/>
              </a:lnSpc>
            </a:pPr>
            <a:r>
              <a:rPr lang="nl-NL" sz="2000" dirty="0"/>
              <a:t>Inhoud gericht op Persoonlijke en SMART Skills</a:t>
            </a:r>
          </a:p>
          <a:p>
            <a:pPr>
              <a:lnSpc>
                <a:spcPct val="100000"/>
              </a:lnSpc>
            </a:pPr>
            <a:r>
              <a:rPr lang="nl-NL" sz="2000" dirty="0"/>
              <a:t>Praktijkcases uitvoeren bij één van de IQ-bedrijven</a:t>
            </a:r>
          </a:p>
          <a:p>
            <a:endParaRPr lang="nl-NL" sz="2000" dirty="0"/>
          </a:p>
        </p:txBody>
      </p:sp>
      <p:sp>
        <p:nvSpPr>
          <p:cNvPr id="3125" name="Rectangle 3096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0" dist="241300" dir="8580000" sx="90000" sy="90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Afbeelding met kleding, overdekt, schoeisel, person&#10;&#10;Automatisch gegenereerde beschrijving">
            <a:extLst>
              <a:ext uri="{FF2B5EF4-FFF2-40B4-BE49-F238E27FC236}">
                <a16:creationId xmlns:a16="http://schemas.microsoft.com/office/drawing/2014/main" id="{C44FD084-58C9-0ACA-A2AE-5A392264E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1" r="-1" b="18520"/>
          <a:stretch/>
        </p:blipFill>
        <p:spPr bwMode="auto">
          <a:xfrm>
            <a:off x="7607878" y="966118"/>
            <a:ext cx="3758045" cy="209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 met persoon, kleding, Laboratoriumapparatuur, scheikunde&#10;&#10;Automatisch gegenereerde beschrijving">
            <a:extLst>
              <a:ext uri="{FF2B5EF4-FFF2-40B4-BE49-F238E27FC236}">
                <a16:creationId xmlns:a16="http://schemas.microsoft.com/office/drawing/2014/main" id="{CA949B6C-EF61-F8D9-9902-1B287D54D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2" r="2" b="7772"/>
          <a:stretch/>
        </p:blipFill>
        <p:spPr bwMode="auto">
          <a:xfrm>
            <a:off x="7607878" y="3791424"/>
            <a:ext cx="3758045" cy="210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8">
            <a:extLst>
              <a:ext uri="{FF2B5EF4-FFF2-40B4-BE49-F238E27FC236}">
                <a16:creationId xmlns:a16="http://schemas.microsoft.com/office/drawing/2014/main" id="{051DFE7F-5215-1D3E-39CA-BBDC969FB2AB}"/>
              </a:ext>
            </a:extLst>
          </p:cNvPr>
          <p:cNvGrpSpPr/>
          <p:nvPr/>
        </p:nvGrpSpPr>
        <p:grpSpPr>
          <a:xfrm rot="5400000">
            <a:off x="436404" y="-436404"/>
            <a:ext cx="1816121" cy="2688929"/>
            <a:chOff x="0" y="0"/>
            <a:chExt cx="11247632" cy="633984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3288BD6-2883-5A6E-9244-89CF0A58BAB3}"/>
                </a:ext>
              </a:extLst>
            </p:cNvPr>
            <p:cNvSpPr/>
            <p:nvPr/>
          </p:nvSpPr>
          <p:spPr>
            <a:xfrm>
              <a:off x="0" y="0"/>
              <a:ext cx="11247632" cy="6339840"/>
            </a:xfrm>
            <a:custGeom>
              <a:avLst/>
              <a:gdLst/>
              <a:ahLst/>
              <a:cxnLst/>
              <a:rect l="l" t="t" r="r" b="b"/>
              <a:pathLst>
                <a:path w="11247632" h="6339840">
                  <a:moveTo>
                    <a:pt x="11247632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11247632" y="6339840"/>
                  </a:lnTo>
                  <a:close/>
                </a:path>
              </a:pathLst>
            </a:custGeom>
            <a:solidFill>
              <a:srgbClr val="009680"/>
            </a:solidFill>
          </p:spPr>
          <p:txBody>
            <a:bodyPr/>
            <a:lstStyle/>
            <a:p>
              <a:endParaRPr lang="nl-N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498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4" name="Rectangle 41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5D930F2-9739-527F-4324-6DE246355FD8}"/>
              </a:ext>
            </a:extLst>
          </p:cNvPr>
          <p:cNvSpPr txBox="1"/>
          <p:nvPr/>
        </p:nvSpPr>
        <p:spPr>
          <a:xfrm>
            <a:off x="6600264" y="370573"/>
            <a:ext cx="4753535" cy="167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Cobotpool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Afbeelding met kleding, persoon, person, Menselijk gezicht&#10;&#10;Automatisch gegenereerde beschrijving">
            <a:extLst>
              <a:ext uri="{FF2B5EF4-FFF2-40B4-BE49-F238E27FC236}">
                <a16:creationId xmlns:a16="http://schemas.microsoft.com/office/drawing/2014/main" id="{ECF04788-3F15-9A77-E3C8-0FC63FAAD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r="21336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 met microscoop, machine, speelgoed, Wetenschappelijk instrument&#10;&#10;Automatisch gegenereerde beschrijving">
            <a:extLst>
              <a:ext uri="{FF2B5EF4-FFF2-40B4-BE49-F238E27FC236}">
                <a16:creationId xmlns:a16="http://schemas.microsoft.com/office/drawing/2014/main" id="{225E39EA-6337-6787-D083-0EB18BEDA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16836" r="-1" b="-2"/>
          <a:stretch/>
        </p:blipFill>
        <p:spPr bwMode="auto">
          <a:xfrm>
            <a:off x="3001419" y="-2"/>
            <a:ext cx="3220630" cy="33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6168CE3B-F8CC-96C9-2113-139A00C7F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r="1" b="17877"/>
          <a:stretch/>
        </p:blipFill>
        <p:spPr bwMode="auto">
          <a:xfrm>
            <a:off x="-4642" y="3498100"/>
            <a:ext cx="6226691" cy="335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FDB5E21-3EF1-F202-F5CF-CC86C34DEF91}"/>
              </a:ext>
            </a:extLst>
          </p:cNvPr>
          <p:cNvSpPr txBox="1"/>
          <p:nvPr/>
        </p:nvSpPr>
        <p:spPr>
          <a:xfrm>
            <a:off x="6600264" y="2413645"/>
            <a:ext cx="5662173" cy="40737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 err="1"/>
              <a:t>Technishe</a:t>
            </a:r>
            <a:r>
              <a:rPr lang="en-US" sz="2900" dirty="0"/>
              <a:t> stage met </a:t>
            </a:r>
            <a:r>
              <a:rPr lang="en-US" sz="2900" dirty="0" err="1"/>
              <a:t>een</a:t>
            </a:r>
            <a:r>
              <a:rPr lang="en-US" sz="2900" dirty="0"/>
              <a:t> </a:t>
            </a:r>
            <a:r>
              <a:rPr lang="en-US" sz="2900" dirty="0" err="1"/>
              <a:t>cobot</a:t>
            </a:r>
            <a:r>
              <a:rPr lang="en-US" sz="2900" dirty="0"/>
              <a:t> 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 err="1"/>
              <a:t>Collectief</a:t>
            </a:r>
            <a:r>
              <a:rPr lang="en-US" sz="2900" dirty="0"/>
              <a:t> </a:t>
            </a:r>
            <a:r>
              <a:rPr lang="en-US" sz="2900" dirty="0" err="1"/>
              <a:t>leren</a:t>
            </a:r>
            <a:r>
              <a:rPr lang="en-US" sz="2900" dirty="0"/>
              <a:t> van </a:t>
            </a:r>
            <a:r>
              <a:rPr lang="en-US" sz="2900" dirty="0" err="1"/>
              <a:t>studenten</a:t>
            </a:r>
            <a:r>
              <a:rPr lang="en-US" sz="2900" dirty="0"/>
              <a:t> met </a:t>
            </a:r>
            <a:r>
              <a:rPr lang="en-US" sz="2900" dirty="0" err="1"/>
              <a:t>technici</a:t>
            </a:r>
            <a:r>
              <a:rPr lang="en-US" sz="2900" dirty="0"/>
              <a:t> </a:t>
            </a:r>
            <a:r>
              <a:rPr lang="en-US" sz="2900" dirty="0" err="1"/>
              <a:t>uit</a:t>
            </a:r>
            <a:r>
              <a:rPr lang="en-US" sz="2900" dirty="0"/>
              <a:t> de </a:t>
            </a:r>
            <a:r>
              <a:rPr lang="en-US" sz="2900" dirty="0" err="1"/>
              <a:t>bedrijven</a:t>
            </a:r>
            <a:r>
              <a:rPr lang="en-US" sz="2900" dirty="0"/>
              <a:t>, </a:t>
            </a:r>
            <a:r>
              <a:rPr lang="en-US" sz="2900" dirty="0" err="1"/>
              <a:t>delen</a:t>
            </a:r>
            <a:r>
              <a:rPr lang="en-US" sz="2900" dirty="0"/>
              <a:t> best practices </a:t>
            </a:r>
            <a:r>
              <a:rPr lang="en-US" sz="2900" dirty="0" err="1"/>
              <a:t>en</a:t>
            </a:r>
            <a:r>
              <a:rPr lang="en-US" sz="2900" dirty="0"/>
              <a:t> </a:t>
            </a:r>
            <a:r>
              <a:rPr lang="en-US" sz="2900" dirty="0" err="1"/>
              <a:t>delen</a:t>
            </a:r>
            <a:r>
              <a:rPr lang="en-US" sz="2900" dirty="0"/>
              <a:t> </a:t>
            </a:r>
            <a:r>
              <a:rPr lang="en-US" sz="2900" dirty="0" err="1"/>
              <a:t>kennis</a:t>
            </a:r>
            <a:endParaRPr lang="en-US" sz="29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 err="1"/>
              <a:t>Kennis</a:t>
            </a:r>
            <a:r>
              <a:rPr lang="en-US" sz="2900" dirty="0"/>
              <a:t>, </a:t>
            </a:r>
            <a:r>
              <a:rPr lang="en-US" sz="2900" dirty="0" err="1"/>
              <a:t>vaardigheden</a:t>
            </a:r>
            <a:r>
              <a:rPr lang="en-US" sz="2900" dirty="0"/>
              <a:t> </a:t>
            </a:r>
            <a:r>
              <a:rPr lang="en-US" sz="2900" dirty="0" err="1"/>
              <a:t>en</a:t>
            </a:r>
            <a:r>
              <a:rPr lang="en-US" sz="2900" dirty="0"/>
              <a:t> </a:t>
            </a:r>
            <a:r>
              <a:rPr lang="en-US" sz="2900" dirty="0" err="1"/>
              <a:t>houding</a:t>
            </a:r>
            <a:r>
              <a:rPr lang="en-US" sz="2900" dirty="0"/>
              <a:t> </a:t>
            </a:r>
            <a:r>
              <a:rPr lang="en-US" sz="2900" dirty="0" err="1"/>
              <a:t>t.a.v</a:t>
            </a:r>
            <a:r>
              <a:rPr lang="en-US" sz="2900" dirty="0"/>
              <a:t>. </a:t>
            </a:r>
            <a:r>
              <a:rPr lang="en-US" sz="2900" dirty="0" err="1"/>
              <a:t>robotiseren</a:t>
            </a:r>
            <a:r>
              <a:rPr lang="en-US" sz="2900" dirty="0"/>
              <a:t> </a:t>
            </a:r>
            <a:r>
              <a:rPr lang="en-US" sz="2900" dirty="0" err="1"/>
              <a:t>en</a:t>
            </a:r>
            <a:r>
              <a:rPr lang="en-US" sz="2900" dirty="0"/>
              <a:t> </a:t>
            </a:r>
            <a:r>
              <a:rPr lang="en-US" sz="2900" dirty="0" err="1"/>
              <a:t>cobotiseren</a:t>
            </a:r>
            <a:r>
              <a:rPr lang="en-US" sz="2900" dirty="0"/>
              <a:t> </a:t>
            </a:r>
            <a:r>
              <a:rPr lang="en-US" sz="2900" dirty="0" err="1"/>
              <a:t>verbeteren</a:t>
            </a:r>
            <a:endParaRPr lang="en-US" sz="29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 err="1"/>
              <a:t>Studenten</a:t>
            </a:r>
            <a:r>
              <a:rPr lang="en-US" sz="2900" dirty="0"/>
              <a:t> MBO </a:t>
            </a:r>
            <a:r>
              <a:rPr lang="en-US" sz="2900" dirty="0" err="1"/>
              <a:t>niveau</a:t>
            </a:r>
            <a:r>
              <a:rPr lang="en-US" sz="2900" dirty="0"/>
              <a:t> 3/4 in </a:t>
            </a:r>
            <a:r>
              <a:rPr lang="en-US" sz="2900" dirty="0" err="1"/>
              <a:t>Mechatronica</a:t>
            </a:r>
            <a:r>
              <a:rPr lang="en-US" sz="2900" dirty="0"/>
              <a:t>, </a:t>
            </a:r>
            <a:r>
              <a:rPr lang="en-US" sz="2900" dirty="0" err="1"/>
              <a:t>Werktuigbouwkunde</a:t>
            </a:r>
            <a:r>
              <a:rPr lang="en-US" sz="2900" dirty="0"/>
              <a:t>, Smart Technology of </a:t>
            </a:r>
            <a:r>
              <a:rPr lang="en-US" sz="2900" dirty="0" err="1"/>
              <a:t>een</a:t>
            </a:r>
            <a:r>
              <a:rPr lang="en-US" sz="2900" dirty="0"/>
              <a:t> </a:t>
            </a:r>
            <a:r>
              <a:rPr lang="en-US" sz="2900" dirty="0" err="1"/>
              <a:t>andere</a:t>
            </a:r>
            <a:r>
              <a:rPr lang="en-US" sz="2900" dirty="0"/>
              <a:t> </a:t>
            </a:r>
            <a:r>
              <a:rPr lang="en-US" sz="2900" dirty="0" err="1"/>
              <a:t>relevante</a:t>
            </a:r>
            <a:r>
              <a:rPr lang="en-US" sz="2900" dirty="0"/>
              <a:t> </a:t>
            </a:r>
            <a:r>
              <a:rPr lang="en-US" sz="2900" dirty="0" err="1"/>
              <a:t>technische</a:t>
            </a:r>
            <a:r>
              <a:rPr lang="en-US" sz="2900" dirty="0"/>
              <a:t> of IT-</a:t>
            </a:r>
            <a:r>
              <a:rPr lang="en-US" sz="2900" dirty="0" err="1"/>
              <a:t>opleiding</a:t>
            </a:r>
            <a:r>
              <a:rPr lang="en-US" sz="29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8" name="Group 44">
            <a:extLst>
              <a:ext uri="{FF2B5EF4-FFF2-40B4-BE49-F238E27FC236}">
                <a16:creationId xmlns:a16="http://schemas.microsoft.com/office/drawing/2014/main" id="{941E5530-F7F0-01FE-8DAD-4C789CDA6EF1}"/>
              </a:ext>
            </a:extLst>
          </p:cNvPr>
          <p:cNvGrpSpPr/>
          <p:nvPr/>
        </p:nvGrpSpPr>
        <p:grpSpPr>
          <a:xfrm rot="-10800000">
            <a:off x="9295817" y="0"/>
            <a:ext cx="2966620" cy="2043073"/>
            <a:chOff x="0" y="0"/>
            <a:chExt cx="11206661" cy="6303747"/>
          </a:xfrm>
        </p:grpSpPr>
        <p:sp>
          <p:nvSpPr>
            <p:cNvPr id="9" name="Freeform 45">
              <a:extLst>
                <a:ext uri="{FF2B5EF4-FFF2-40B4-BE49-F238E27FC236}">
                  <a16:creationId xmlns:a16="http://schemas.microsoft.com/office/drawing/2014/main" id="{20A8CEF4-EE86-9F87-B6DE-6AE43AD78F68}"/>
                </a:ext>
              </a:extLst>
            </p:cNvPr>
            <p:cNvSpPr/>
            <p:nvPr/>
          </p:nvSpPr>
          <p:spPr>
            <a:xfrm>
              <a:off x="0" y="0"/>
              <a:ext cx="11206662" cy="6303747"/>
            </a:xfrm>
            <a:custGeom>
              <a:avLst/>
              <a:gdLst/>
              <a:ahLst/>
              <a:cxnLst/>
              <a:rect l="l" t="t" r="r" b="b"/>
              <a:pathLst>
                <a:path w="11206662" h="6303747">
                  <a:moveTo>
                    <a:pt x="11206662" y="6303747"/>
                  </a:moveTo>
                  <a:lnTo>
                    <a:pt x="0" y="6303747"/>
                  </a:lnTo>
                  <a:lnTo>
                    <a:pt x="0" y="0"/>
                  </a:lnTo>
                  <a:lnTo>
                    <a:pt x="11206662" y="6303747"/>
                  </a:lnTo>
                  <a:close/>
                </a:path>
              </a:pathLst>
            </a:custGeom>
            <a:solidFill>
              <a:srgbClr val="FFF000"/>
            </a:solidFill>
          </p:spPr>
          <p:txBody>
            <a:bodyPr/>
            <a:lstStyle/>
            <a:p>
              <a:endParaRPr lang="nl-NL" sz="1200"/>
            </a:p>
          </p:txBody>
        </p:sp>
      </p:grpSp>
    </p:spTree>
    <p:extLst>
      <p:ext uri="{BB962C8B-B14F-4D97-AF65-F5344CB8AC3E}">
        <p14:creationId xmlns:p14="http://schemas.microsoft.com/office/powerpoint/2010/main" val="89447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3D697B9-271B-E270-ED61-72AE2D641A86}"/>
              </a:ext>
            </a:extLst>
          </p:cNvPr>
          <p:cNvSpPr txBox="1"/>
          <p:nvPr/>
        </p:nvSpPr>
        <p:spPr>
          <a:xfrm>
            <a:off x="813184" y="2151726"/>
            <a:ext cx="75506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u="sng" dirty="0"/>
              <a:t>IQ Digital </a:t>
            </a:r>
            <a:r>
              <a:rPr lang="nl-NL" sz="2000" u="sng" dirty="0" err="1"/>
              <a:t>Factory</a:t>
            </a:r>
            <a:r>
              <a:rPr lang="nl-NL" sz="2000" u="sng" dirty="0"/>
              <a:t> Programma</a:t>
            </a:r>
            <a:r>
              <a:rPr lang="nl-NL" sz="2000" dirty="0"/>
              <a:t>: hier leren bedrijven hoe ze data kunnen gebruiken om hun productieprocessen te verbeteren. Het programma biedt workshops, trainingen en advies. </a:t>
            </a:r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u="sng" dirty="0"/>
              <a:t>IQ Cybersecurity Programma</a:t>
            </a:r>
            <a:r>
              <a:rPr lang="nl-NL" sz="2000" dirty="0"/>
              <a:t>: bedrijven leren hoe ze zich kunnen beschermen tegen cyberaanvallen. Het programma biedt. workshops, trainingen en advies.</a:t>
            </a:r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u="sng" dirty="0"/>
              <a:t>IQ </a:t>
            </a:r>
            <a:r>
              <a:rPr lang="nl-NL" sz="2000" u="sng" dirty="0" err="1"/>
              <a:t>Cobot</a:t>
            </a:r>
            <a:r>
              <a:rPr lang="nl-NL" sz="2000" u="sng" dirty="0"/>
              <a:t> Programma : </a:t>
            </a:r>
            <a:r>
              <a:rPr lang="nl-NL" sz="2000" dirty="0"/>
              <a:t>bedrijven leren hoe ze ‘</a:t>
            </a:r>
            <a:r>
              <a:rPr lang="nl-NL" sz="2000" dirty="0" err="1"/>
              <a:t>cobots</a:t>
            </a:r>
            <a:r>
              <a:rPr lang="nl-NL" sz="2000" dirty="0"/>
              <a:t>’ kunnen inzetten om hun productieprocessen te automatiseren. </a:t>
            </a:r>
            <a:endParaRPr lang="nl-NL" sz="2000" u="sng" dirty="0"/>
          </a:p>
        </p:txBody>
      </p:sp>
      <p:pic>
        <p:nvPicPr>
          <p:cNvPr id="6" name="Afbeelding 5" descr="Afbeelding met machine, Wetenschappelijk instrument, Medische apparatuur, Technicus&#10;&#10;Automatisch gegenereerde beschrijving">
            <a:extLst>
              <a:ext uri="{FF2B5EF4-FFF2-40B4-BE49-F238E27FC236}">
                <a16:creationId xmlns:a16="http://schemas.microsoft.com/office/drawing/2014/main" id="{CCFA039C-C64C-9F68-6542-B68EA9CB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278" y="816429"/>
            <a:ext cx="2704538" cy="1477786"/>
          </a:xfrm>
          <a:prstGeom prst="rect">
            <a:avLst/>
          </a:prstGeom>
        </p:spPr>
      </p:pic>
      <p:pic>
        <p:nvPicPr>
          <p:cNvPr id="8" name="Afbeelding 7" descr="Afbeelding met computer, persoon, tekst, computer&#10;&#10;Automatisch gegenereerde beschrijving">
            <a:extLst>
              <a:ext uri="{FF2B5EF4-FFF2-40B4-BE49-F238E27FC236}">
                <a16:creationId xmlns:a16="http://schemas.microsoft.com/office/drawing/2014/main" id="{41955CE7-A666-3FD8-B704-EB2162B2F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034" y="4563784"/>
            <a:ext cx="2704538" cy="1708411"/>
          </a:xfrm>
          <a:prstGeom prst="rect">
            <a:avLst/>
          </a:prstGeom>
        </p:spPr>
      </p:pic>
      <p:pic>
        <p:nvPicPr>
          <p:cNvPr id="10" name="Afbeelding 9" descr="Afbeelding met kleding, Arbeider, werkkleding, Veiligheidshelm&#10;&#10;Automatisch gegenereerde beschrijving">
            <a:extLst>
              <a:ext uri="{FF2B5EF4-FFF2-40B4-BE49-F238E27FC236}">
                <a16:creationId xmlns:a16="http://schemas.microsoft.com/office/drawing/2014/main" id="{2A057157-3B54-50FB-2D82-0934BED9A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034" y="2630169"/>
            <a:ext cx="2704538" cy="159766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0422BCB-EF76-DD6D-E4AD-75281BE1013E}"/>
              </a:ext>
            </a:extLst>
          </p:cNvPr>
          <p:cNvSpPr txBox="1"/>
          <p:nvPr/>
        </p:nvSpPr>
        <p:spPr>
          <a:xfrm>
            <a:off x="813184" y="423776"/>
            <a:ext cx="3773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latin typeface="+mj-lt"/>
              </a:rPr>
              <a:t>Leerkringen</a:t>
            </a:r>
            <a:r>
              <a:rPr lang="nl-NL" sz="5400" dirty="0">
                <a:latin typeface="+mj-lt"/>
              </a:rPr>
              <a:t> </a:t>
            </a: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8C966D81-89B3-965B-760D-5ACFF1E75BA2}"/>
              </a:ext>
            </a:extLst>
          </p:cNvPr>
          <p:cNvGrpSpPr/>
          <p:nvPr/>
        </p:nvGrpSpPr>
        <p:grpSpPr>
          <a:xfrm>
            <a:off x="0" y="4760923"/>
            <a:ext cx="3828151" cy="2097077"/>
            <a:chOff x="0" y="0"/>
            <a:chExt cx="11247632" cy="633984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2EB76857-030D-E9B5-A911-00828E650B0D}"/>
                </a:ext>
              </a:extLst>
            </p:cNvPr>
            <p:cNvSpPr/>
            <p:nvPr/>
          </p:nvSpPr>
          <p:spPr>
            <a:xfrm>
              <a:off x="0" y="0"/>
              <a:ext cx="11247632" cy="6339840"/>
            </a:xfrm>
            <a:custGeom>
              <a:avLst/>
              <a:gdLst/>
              <a:ahLst/>
              <a:cxnLst/>
              <a:rect l="l" t="t" r="r" b="b"/>
              <a:pathLst>
                <a:path w="11247632" h="6339840">
                  <a:moveTo>
                    <a:pt x="11247632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11247632" y="6339840"/>
                  </a:lnTo>
                  <a:close/>
                </a:path>
              </a:pathLst>
            </a:custGeom>
            <a:solidFill>
              <a:srgbClr val="009680"/>
            </a:solidFill>
          </p:spPr>
          <p:txBody>
            <a:bodyPr/>
            <a:lstStyle/>
            <a:p>
              <a:endParaRPr lang="nl-NL" sz="1200"/>
            </a:p>
          </p:txBody>
        </p:sp>
      </p:grpSp>
    </p:spTree>
    <p:extLst>
      <p:ext uri="{BB962C8B-B14F-4D97-AF65-F5344CB8AC3E}">
        <p14:creationId xmlns:p14="http://schemas.microsoft.com/office/powerpoint/2010/main" val="254573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61BDEEDE-5B37-D3C2-6438-17090CD70CA3}"/>
              </a:ext>
            </a:extLst>
          </p:cNvPr>
          <p:cNvGrpSpPr/>
          <p:nvPr/>
        </p:nvGrpSpPr>
        <p:grpSpPr>
          <a:xfrm>
            <a:off x="0" y="-9513651"/>
            <a:ext cx="24818800" cy="18609167"/>
            <a:chOff x="0" y="0"/>
            <a:chExt cx="12584140" cy="6339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9338FC3-914B-A5E8-565E-5AA14AF2A937}"/>
                </a:ext>
              </a:extLst>
            </p:cNvPr>
            <p:cNvSpPr/>
            <p:nvPr/>
          </p:nvSpPr>
          <p:spPr>
            <a:xfrm>
              <a:off x="0" y="0"/>
              <a:ext cx="12584140" cy="6339840"/>
            </a:xfrm>
            <a:custGeom>
              <a:avLst/>
              <a:gdLst/>
              <a:ahLst/>
              <a:cxnLst/>
              <a:rect l="l" t="t" r="r" b="b"/>
              <a:pathLst>
                <a:path w="11247632" h="6339840">
                  <a:moveTo>
                    <a:pt x="11247632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11247632" y="6339840"/>
                  </a:lnTo>
                  <a:close/>
                </a:path>
              </a:pathLst>
            </a:custGeom>
            <a:solidFill>
              <a:srgbClr val="009680"/>
            </a:solidFill>
          </p:spPr>
          <p:txBody>
            <a:bodyPr/>
            <a:lstStyle/>
            <a:p>
              <a:endParaRPr lang="nl-NL" sz="1200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1626081" y="1353560"/>
            <a:ext cx="7945143" cy="120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5"/>
              </a:lnSpc>
            </a:pPr>
            <a:r>
              <a:rPr lang="en-US" sz="9530" b="1" dirty="0" err="1">
                <a:solidFill>
                  <a:schemeClr val="bg1"/>
                </a:solidFill>
                <a:latin typeface="Brevier 2 Bold"/>
              </a:rPr>
              <a:t>Bedankt</a:t>
            </a:r>
            <a:r>
              <a:rPr lang="en-US" sz="9530" b="1" dirty="0">
                <a:solidFill>
                  <a:schemeClr val="bg1"/>
                </a:solidFill>
                <a:latin typeface="Brevier 2 Bold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10619384" y="6281652"/>
            <a:ext cx="1773633" cy="970661"/>
          </a:xfrm>
          <a:custGeom>
            <a:avLst/>
            <a:gdLst/>
            <a:ahLst/>
            <a:cxnLst/>
            <a:rect l="l" t="t" r="r" b="b"/>
            <a:pathLst>
              <a:path w="2660450" h="1455992">
                <a:moveTo>
                  <a:pt x="0" y="0"/>
                </a:moveTo>
                <a:lnTo>
                  <a:pt x="2660450" y="0"/>
                </a:lnTo>
                <a:lnTo>
                  <a:pt x="2660450" y="1455992"/>
                </a:lnTo>
                <a:lnTo>
                  <a:pt x="0" y="1455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e36377b7-70c4-4493-a338-095918d327e9}" enabled="0" method="" siteId="{e36377b7-70c4-4493-a338-095918d327e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5841</TotalTime>
  <Words>383</Words>
  <Application>Microsoft Macintosh PowerPoint</Application>
  <PresentationFormat>Breedbeeld</PresentationFormat>
  <Paragraphs>51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Brevier 1 Bold</vt:lpstr>
      <vt:lpstr>Brevier 2 Bold</vt:lpstr>
      <vt:lpstr>Clear Sans</vt:lpstr>
      <vt:lpstr>Clear Sans Bold</vt:lpstr>
      <vt:lpstr>Kantoorthema</vt:lpstr>
      <vt:lpstr>PowerPoint-presentatie</vt:lpstr>
      <vt:lpstr>PowerPoint-presentatie</vt:lpstr>
      <vt:lpstr>PowerPoint-presentatie</vt:lpstr>
      <vt:lpstr>PowerPoint-presentatie</vt:lpstr>
      <vt:lpstr>IQ Skills Program 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Romée Lamberink (student)</dc:creator>
  <cp:lastModifiedBy>Romée Lamberink (student)</cp:lastModifiedBy>
  <cp:revision>4</cp:revision>
  <dcterms:created xsi:type="dcterms:W3CDTF">2024-05-03T11:19:14Z</dcterms:created>
  <dcterms:modified xsi:type="dcterms:W3CDTF">2024-06-14T08:56:06Z</dcterms:modified>
</cp:coreProperties>
</file>